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2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9" r:id="rId13"/>
    <p:sldId id="272" r:id="rId14"/>
    <p:sldId id="273" r:id="rId15"/>
    <p:sldId id="274" r:id="rId16"/>
    <p:sldId id="270" r:id="rId17"/>
    <p:sldId id="271" r:id="rId18"/>
    <p:sldId id="26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17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1CCAF-0E3A-441A-9F8D-9AAC7056F484}" type="datetimeFigureOut">
              <a:rPr lang="en-US" smtClean="0"/>
              <a:pPr/>
              <a:t>1/25/2012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73B8F-B07E-45C2-B8BE-89FC37D29E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51429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1CCAF-0E3A-441A-9F8D-9AAC7056F484}" type="datetimeFigureOut">
              <a:rPr lang="en-US" smtClean="0"/>
              <a:pPr/>
              <a:t>1/25/2012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73B8F-B07E-45C2-B8BE-89FC37D29E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48080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1CCAF-0E3A-441A-9F8D-9AAC7056F484}" type="datetimeFigureOut">
              <a:rPr lang="en-US" smtClean="0"/>
              <a:pPr/>
              <a:t>1/25/2012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73B8F-B07E-45C2-B8BE-89FC37D29E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90123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1CCAF-0E3A-441A-9F8D-9AAC7056F484}" type="datetimeFigureOut">
              <a:rPr lang="en-US" smtClean="0"/>
              <a:pPr/>
              <a:t>1/25/2012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73B8F-B07E-45C2-B8BE-89FC37D29E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96414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1CCAF-0E3A-441A-9F8D-9AAC7056F484}" type="datetimeFigureOut">
              <a:rPr lang="en-US" smtClean="0"/>
              <a:pPr/>
              <a:t>1/25/2012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73B8F-B07E-45C2-B8BE-89FC37D29E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51319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1CCAF-0E3A-441A-9F8D-9AAC7056F484}" type="datetimeFigureOut">
              <a:rPr lang="en-US" smtClean="0"/>
              <a:pPr/>
              <a:t>1/25/2012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73B8F-B07E-45C2-B8BE-89FC37D29E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16380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1CCAF-0E3A-441A-9F8D-9AAC7056F484}" type="datetimeFigureOut">
              <a:rPr lang="en-US" smtClean="0"/>
              <a:pPr/>
              <a:t>1/25/2012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73B8F-B07E-45C2-B8BE-89FC37D29E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31042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1CCAF-0E3A-441A-9F8D-9AAC7056F484}" type="datetimeFigureOut">
              <a:rPr lang="en-US" smtClean="0"/>
              <a:pPr/>
              <a:t>1/25/2012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73B8F-B07E-45C2-B8BE-89FC37D29E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89367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1CCAF-0E3A-441A-9F8D-9AAC7056F484}" type="datetimeFigureOut">
              <a:rPr lang="en-US" smtClean="0"/>
              <a:pPr/>
              <a:t>1/25/2012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73B8F-B07E-45C2-B8BE-89FC37D29E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73609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1CCAF-0E3A-441A-9F8D-9AAC7056F484}" type="datetimeFigureOut">
              <a:rPr lang="en-US" smtClean="0"/>
              <a:pPr/>
              <a:t>1/25/2012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73B8F-B07E-45C2-B8BE-89FC37D29E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57642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1CCAF-0E3A-441A-9F8D-9AAC7056F484}" type="datetimeFigureOut">
              <a:rPr lang="en-US" smtClean="0"/>
              <a:pPr/>
              <a:t>1/25/2012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73B8F-B07E-45C2-B8BE-89FC37D29E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32901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1CCAF-0E3A-441A-9F8D-9AAC7056F484}" type="datetimeFigureOut">
              <a:rPr lang="en-US" smtClean="0"/>
              <a:pPr/>
              <a:t>1/25/2012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73B8F-B07E-45C2-B8BE-89FC37D29E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5012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www.mcphee.com/shop/" TargetMode="Externa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imgs.xkcd.com/comics/money.png" TargetMode="Externa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famsi.org/reports/01032/section01.htm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flowingdata.com/2008/07/17/is-minards-map-of-napoleons-march-the-greatest-statistical-graphic-ever/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derekhayes.ca/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flickr.com/photos/alphadesigner/4977428297/sizes/l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/>
            <a:r>
              <a:rPr lang="en-US" dirty="0" smtClean="0"/>
              <a:t>Maps and Wayfinding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US" dirty="0" smtClean="0"/>
              <a:t>EDC&amp;I 583</a:t>
            </a:r>
          </a:p>
          <a:p>
            <a:pPr algn="r"/>
            <a:r>
              <a:rPr lang="en-US" dirty="0" smtClean="0"/>
              <a:t>Message Design</a:t>
            </a:r>
          </a:p>
          <a:p>
            <a:pPr algn="r"/>
            <a:r>
              <a:rPr lang="en-US" dirty="0" smtClean="0"/>
              <a:t>25 January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466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Research on Mental Constructs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7800" y="1600200"/>
            <a:ext cx="3429000" cy="4525963"/>
          </a:xfrm>
        </p:spPr>
        <p:txBody>
          <a:bodyPr/>
          <a:lstStyle/>
          <a:p>
            <a:r>
              <a:rPr lang="en-US" dirty="0" smtClean="0"/>
              <a:t>How do people think about “their world”?</a:t>
            </a:r>
          </a:p>
          <a:p>
            <a:r>
              <a:rPr lang="en-US" dirty="0" smtClean="0"/>
              <a:t>What emotional reactions attach to places?</a:t>
            </a:r>
          </a:p>
          <a:p>
            <a:r>
              <a:rPr lang="en-US" dirty="0" smtClean="0"/>
              <a:t>How do imagined and real distances compare?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347912"/>
            <a:ext cx="5087651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5035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Wayfinding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Increasing issue, esp. in contexts with multi-lingual users</a:t>
            </a:r>
          </a:p>
          <a:p>
            <a:r>
              <a:rPr lang="en-US" dirty="0" smtClean="0"/>
              <a:t>Frequent use of isotype (and related) symbols</a:t>
            </a:r>
          </a:p>
          <a:p>
            <a:r>
              <a:rPr lang="en-US" dirty="0" smtClean="0"/>
              <a:t>Challenges and problems in design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05000"/>
            <a:ext cx="3070514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733800"/>
            <a:ext cx="2352675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011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Isotype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Development of the isotype approach</a:t>
            </a:r>
          </a:p>
          <a:p>
            <a:r>
              <a:rPr lang="en-US" dirty="0" smtClean="0"/>
              <a:t>Increasing variety of symbols</a:t>
            </a:r>
          </a:p>
          <a:p>
            <a:r>
              <a:rPr lang="en-US" dirty="0" smtClean="0"/>
              <a:t>Some p</a:t>
            </a:r>
            <a:r>
              <a:rPr lang="en-US" dirty="0" smtClean="0"/>
              <a:t>roblems communicating </a:t>
            </a:r>
            <a:r>
              <a:rPr lang="en-US" dirty="0" smtClean="0"/>
              <a:t>actions, abstract concepts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30664" y="2209800"/>
            <a:ext cx="4284712" cy="3659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354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dirty="0" smtClean="0"/>
              <a:t>Pictogram Ideogram Communication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More focus on actions, processes</a:t>
            </a:r>
          </a:p>
          <a:p>
            <a:r>
              <a:rPr lang="en-US" dirty="0" smtClean="0"/>
              <a:t>Efforts to create a “syntax” of actions, places, etc.</a:t>
            </a:r>
          </a:p>
          <a:p>
            <a:r>
              <a:rPr lang="en-US" dirty="0" smtClean="0"/>
              <a:t>Still not an exact science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524000"/>
            <a:ext cx="3135086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Stickman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How come it took so long for people to see the opportunities for parody?</a:t>
            </a:r>
          </a:p>
          <a:p>
            <a:pPr lvl="1"/>
            <a:r>
              <a:rPr lang="en-US" dirty="0" smtClean="0"/>
              <a:t>(Courtesy of </a:t>
            </a:r>
            <a:r>
              <a:rPr lang="en-US" dirty="0" smtClean="0">
                <a:hlinkClick r:id="rId2"/>
              </a:rPr>
              <a:t>Archie McPhee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524000"/>
            <a:ext cx="3506716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Will They Understand Us?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Plaque on board Pioneer 10 (launched in 1972)</a:t>
            </a:r>
          </a:p>
          <a:p>
            <a:r>
              <a:rPr lang="en-US" dirty="0" smtClean="0"/>
              <a:t>Developed by Carl Sagan</a:t>
            </a:r>
          </a:p>
          <a:p>
            <a:r>
              <a:rPr lang="en-US" dirty="0" smtClean="0"/>
              <a:t>Critiques: Too anthropocentric?</a:t>
            </a:r>
            <a:endParaRPr lang="en-US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133600"/>
            <a:ext cx="3688940" cy="317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dirty="0" smtClean="0"/>
              <a:t>Online Wayfinding in Complex Graphics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This thing is so huge; where am I?</a:t>
            </a:r>
          </a:p>
          <a:p>
            <a:r>
              <a:rPr lang="en-US" dirty="0" smtClean="0"/>
              <a:t>Use of inset “corner maps” to show location in larger graphic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667000"/>
            <a:ext cx="4096137" cy="272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2004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Questions to Discuss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[Tufte ch. 2] Snow and the Broad St. pump: Have you been in a situation where  you realized that mapping data  would be a good solution?  Did you do it?  Did it work?  Did others agree?</a:t>
            </a:r>
          </a:p>
          <a:p>
            <a:r>
              <a:rPr lang="en-US" dirty="0" smtClean="0"/>
              <a:t>[Koyama] Pictogram/</a:t>
            </a:r>
            <a:r>
              <a:rPr lang="en-US" dirty="0" smtClean="0"/>
              <a:t>I</a:t>
            </a:r>
            <a:r>
              <a:rPr lang="en-US" dirty="0" smtClean="0"/>
              <a:t>sotype communication – Have you been in a setting where these approaches helped in cross-cultural/multi-lingual communication?  Was everything comprehensible?</a:t>
            </a:r>
          </a:p>
          <a:p>
            <a:r>
              <a:rPr lang="en-US" dirty="0" smtClean="0"/>
              <a:t>[Hahn] Your experience in learning to use a library (or comparable institution)?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Next Time: Review of Literature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Things to focus on when choosing studies/articles:</a:t>
            </a:r>
          </a:p>
          <a:p>
            <a:pPr lvl="1"/>
            <a:r>
              <a:rPr lang="en-US" dirty="0" smtClean="0"/>
              <a:t>Quality of </a:t>
            </a:r>
            <a:r>
              <a:rPr lang="en-US" dirty="0" smtClean="0"/>
              <a:t>the </a:t>
            </a:r>
            <a:r>
              <a:rPr lang="en-US" dirty="0" smtClean="0"/>
              <a:t>journal/source</a:t>
            </a:r>
          </a:p>
          <a:p>
            <a:pPr lvl="1"/>
            <a:r>
              <a:rPr lang="en-US" dirty="0" smtClean="0"/>
              <a:t>Quality of the study resign</a:t>
            </a:r>
          </a:p>
          <a:p>
            <a:pPr lvl="1"/>
            <a:r>
              <a:rPr lang="en-US" dirty="0" smtClean="0"/>
              <a:t>Clarity, relevance of findings</a:t>
            </a:r>
          </a:p>
          <a:p>
            <a:pPr lvl="1"/>
            <a:r>
              <a:rPr lang="en-US" dirty="0" smtClean="0"/>
              <a:t>Reputational validity</a:t>
            </a:r>
          </a:p>
          <a:p>
            <a:pPr lvl="2"/>
            <a:r>
              <a:rPr lang="en-US" dirty="0" smtClean="0"/>
              <a:t>Author(s), institution/lab/center, prior research, etc.</a:t>
            </a:r>
          </a:p>
          <a:p>
            <a:r>
              <a:rPr lang="en-US" dirty="0" smtClean="0"/>
              <a:t>A</a:t>
            </a:r>
            <a:r>
              <a:rPr lang="en-US" dirty="0" smtClean="0"/>
              <a:t>rticle summaries: Make them brief!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8203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17382"/>
            <a:ext cx="3888209" cy="2858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Earliest Maps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Ancient form of representing location and direction</a:t>
            </a:r>
          </a:p>
          <a:p>
            <a:r>
              <a:rPr lang="en-US" dirty="0" smtClean="0"/>
              <a:t>What we think of as “typical” conventions arose only in last 400-500 years</a:t>
            </a:r>
          </a:p>
          <a:p>
            <a:pPr lvl="1"/>
            <a:r>
              <a:rPr lang="en-US" dirty="0" smtClean="0"/>
              <a:t>“Yes, but how to I get from Paris to Frankfurt?”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581400"/>
            <a:ext cx="2707854" cy="2996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7963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Emergence of Conventions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El Mapa de Teozacoalco</a:t>
            </a:r>
            <a:r>
              <a:rPr lang="en-US" dirty="0" smtClean="0"/>
              <a:t>, drawn about 1580 </a:t>
            </a:r>
          </a:p>
          <a:p>
            <a:pPr lvl="1"/>
            <a:r>
              <a:rPr lang="en-US" dirty="0" smtClean="0"/>
              <a:t>conventions from both European map-making and Mixtec codex-painting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2362200"/>
            <a:ext cx="4751592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825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Maps and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 development of the late 18</a:t>
            </a:r>
            <a:r>
              <a:rPr lang="en-US" baseline="30000" dirty="0" smtClean="0"/>
              <a:t>th</a:t>
            </a:r>
            <a:r>
              <a:rPr lang="en-US" dirty="0" smtClean="0"/>
              <a:t> – 19</a:t>
            </a:r>
            <a:r>
              <a:rPr lang="en-US" baseline="30000" dirty="0" smtClean="0"/>
              <a:t>th</a:t>
            </a:r>
            <a:r>
              <a:rPr lang="en-US" dirty="0" smtClean="0"/>
              <a:t> c.</a:t>
            </a:r>
          </a:p>
          <a:p>
            <a:r>
              <a:rPr lang="en-US" dirty="0" smtClean="0"/>
              <a:t>Minard’s </a:t>
            </a:r>
            <a:r>
              <a:rPr lang="en-US" dirty="0" smtClean="0">
                <a:hlinkClick r:id="rId2"/>
              </a:rPr>
              <a:t>Napoleon’s Retreat map</a:t>
            </a:r>
            <a:r>
              <a:rPr lang="en-US" dirty="0" smtClean="0"/>
              <a:t>; other ways of connecting aspects of data with </a:t>
            </a:r>
            <a:r>
              <a:rPr lang="en-US" dirty="0" smtClean="0"/>
              <a:t>location, </a:t>
            </a:r>
            <a:r>
              <a:rPr lang="en-US" dirty="0" smtClean="0"/>
              <a:t>direction, duration, etc.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Europe Raw Cotton Imports, 1858, 1864, 1865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92600" y="2895600"/>
            <a:ext cx="4699000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7672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Changing What Scale Means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USA mapped by population density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World mapped by population density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114799"/>
            <a:ext cx="4876800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552574"/>
            <a:ext cx="4876800" cy="256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7883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124200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WHO estimates of per capita mortality from late 20th century climate change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Bottled water consumption per capita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3657600"/>
            <a:ext cx="4063325" cy="190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4291925" cy="1796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0520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Maps and Mental Images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048000" cy="4525963"/>
          </a:xfrm>
        </p:spPr>
        <p:txBody>
          <a:bodyPr/>
          <a:lstStyle/>
          <a:p>
            <a:r>
              <a:rPr lang="en-US" dirty="0" smtClean="0"/>
              <a:t>Aerial views before there were airplanes (or even dirigibles!)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0" y="1600200"/>
            <a:ext cx="5181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B</a:t>
            </a:r>
            <a:r>
              <a:rPr lang="en-US" dirty="0" smtClean="0"/>
              <a:t>ird's-eye </a:t>
            </a:r>
            <a:r>
              <a:rPr lang="en-US" dirty="0" smtClean="0">
                <a:hlinkClick r:id="rId2"/>
              </a:rPr>
              <a:t>map of Seattle </a:t>
            </a:r>
            <a:r>
              <a:rPr lang="en-US" dirty="0" smtClean="0"/>
              <a:t>in 1891 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06019" y="2514600"/>
            <a:ext cx="5590331" cy="369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8995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How We Think the World 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The World as Seen from New York's 9th Avenue </a:t>
            </a:r>
          </a:p>
          <a:p>
            <a:pPr lvl="1"/>
            <a:r>
              <a:rPr lang="en-US" dirty="0" smtClean="0"/>
              <a:t>Courtesy of Saul Steinberg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41011"/>
            <a:ext cx="3810000" cy="5144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5468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Whose View?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2667000" cy="4525963"/>
          </a:xfrm>
        </p:spPr>
        <p:txBody>
          <a:bodyPr/>
          <a:lstStyle/>
          <a:p>
            <a:r>
              <a:rPr lang="en-US" dirty="0" smtClean="0"/>
              <a:t>Prejudices can easily come to the fore …</a:t>
            </a:r>
          </a:p>
          <a:p>
            <a:pPr lvl="1"/>
            <a:r>
              <a:rPr lang="en-US" dirty="0" smtClean="0">
                <a:hlinkClick r:id="rId2"/>
              </a:rPr>
              <a:t>Europe, as viewed by Americans</a:t>
            </a:r>
            <a:endParaRPr lang="en-US" dirty="0" smtClean="0"/>
          </a:p>
          <a:p>
            <a:pPr lvl="1"/>
            <a:r>
              <a:rPr lang="en-US" dirty="0" smtClean="0"/>
              <a:t>Reagan’s View of the World (</a:t>
            </a:r>
            <a:r>
              <a:rPr lang="en-US" i="1" dirty="0" smtClean="0"/>
              <a:t>per</a:t>
            </a:r>
            <a:r>
              <a:rPr lang="en-US" dirty="0" smtClean="0"/>
              <a:t> David Horsey)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76600" y="1600200"/>
            <a:ext cx="5410200" cy="452596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133600"/>
            <a:ext cx="33528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810000"/>
            <a:ext cx="4262874" cy="2842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7810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514</Words>
  <Application>Microsoft Office PowerPoint</Application>
  <PresentationFormat>On-screen Show (4:3)</PresentationFormat>
  <Paragraphs>72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Maps and Wayfinding</vt:lpstr>
      <vt:lpstr>Earliest Maps</vt:lpstr>
      <vt:lpstr>Emergence of Conventions</vt:lpstr>
      <vt:lpstr>Maps and Data</vt:lpstr>
      <vt:lpstr>Changing What Scale Means</vt:lpstr>
      <vt:lpstr>Slide 6</vt:lpstr>
      <vt:lpstr>Maps and Mental Images</vt:lpstr>
      <vt:lpstr>How We Think the World Is</vt:lpstr>
      <vt:lpstr>Whose View?</vt:lpstr>
      <vt:lpstr>Research on Mental Constructs</vt:lpstr>
      <vt:lpstr>Wayfinding</vt:lpstr>
      <vt:lpstr>Isotype</vt:lpstr>
      <vt:lpstr>Pictogram Ideogram Communication</vt:lpstr>
      <vt:lpstr>Stickman</vt:lpstr>
      <vt:lpstr>Will They Understand Us?</vt:lpstr>
      <vt:lpstr>Online Wayfinding in Complex Graphics</vt:lpstr>
      <vt:lpstr>Questions to Discuss</vt:lpstr>
      <vt:lpstr>Next Time: Review of Literature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Maps and Wayfinding</dc:title>
  <dc:creator>S Kerr</dc:creator>
  <cp:lastModifiedBy>stkerr</cp:lastModifiedBy>
  <cp:revision>21</cp:revision>
  <dcterms:created xsi:type="dcterms:W3CDTF">2012-01-23T23:13:33Z</dcterms:created>
  <dcterms:modified xsi:type="dcterms:W3CDTF">2012-01-25T20:54:33Z</dcterms:modified>
</cp:coreProperties>
</file>